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13716000" cx="24384000"/>
  <p:notesSz cx="7559675" cy="10691800"/>
  <p:embeddedFontLst>
    <p:embeddedFont>
      <p:font typeface="Poppi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gbBZRlnOhozqYMsVJLbUWq80yt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DA8E24-DBE2-4AD7-944D-5E90838A4D03}">
  <a:tblStyle styleId="{9ADA8E24-DBE2-4AD7-944D-5E90838A4D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oppins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a12205714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a12205714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" type="body"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3" type="body"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4" type="body"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" type="body"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2" type="body"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3" type="body"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4" type="body"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5" type="body"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6" type="body"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"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2" type="body"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idx="1" type="subTitle"/>
          </p:nvPr>
        </p:nvSpPr>
        <p:spPr>
          <a:xfrm>
            <a:off x="1206360" y="1079640"/>
            <a:ext cx="21970440" cy="664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2" type="body"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3" type="body"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3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" type="body"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3" type="body"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idx="3" type="body"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2" type="body"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6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6"/>
          <p:cNvSpPr txBox="1"/>
          <p:nvPr>
            <p:ph idx="3" type="body"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4" type="body"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7"/>
          <p:cNvSpPr txBox="1"/>
          <p:nvPr>
            <p:ph idx="1" type="body"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7"/>
          <p:cNvSpPr txBox="1"/>
          <p:nvPr>
            <p:ph idx="2" type="body"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7"/>
          <p:cNvSpPr txBox="1"/>
          <p:nvPr>
            <p:ph idx="3" type="body"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7"/>
          <p:cNvSpPr txBox="1"/>
          <p:nvPr>
            <p:ph idx="4" type="body"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7"/>
          <p:cNvSpPr txBox="1"/>
          <p:nvPr>
            <p:ph idx="5" type="body"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6" type="body"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2" type="body"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idx="1" type="subTitle"/>
          </p:nvPr>
        </p:nvSpPr>
        <p:spPr>
          <a:xfrm>
            <a:off x="1206360" y="1079640"/>
            <a:ext cx="21970440" cy="664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2" type="body"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3" type="body"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3" type="body"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3" type="body"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"/>
          <p:cNvGrpSpPr/>
          <p:nvPr/>
        </p:nvGrpSpPr>
        <p:grpSpPr>
          <a:xfrm>
            <a:off x="11854702" y="967029"/>
            <a:ext cx="12176076" cy="11781957"/>
            <a:chOff x="11682720" y="3173040"/>
            <a:chExt cx="11613960" cy="10112400"/>
          </a:xfrm>
        </p:grpSpPr>
        <p:pic>
          <p:nvPicPr>
            <p:cNvPr descr="Captura de ecrã 2021-03-21, às 20.47.53.png" id="112" name="Google Shape;112;p1"/>
            <p:cNvPicPr preferRelativeResize="0"/>
            <p:nvPr/>
          </p:nvPicPr>
          <p:blipFill rotWithShape="1">
            <a:blip r:embed="rId3">
              <a:alphaModFix/>
            </a:blip>
            <a:srcRect b="13708" l="9150" r="11622" t="23603"/>
            <a:stretch/>
          </p:blipFill>
          <p:spPr>
            <a:xfrm>
              <a:off x="11682720" y="3173040"/>
              <a:ext cx="11613960" cy="10112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3" name="Google Shape;113;p1"/>
            <p:cNvGrpSpPr/>
            <p:nvPr/>
          </p:nvGrpSpPr>
          <p:grpSpPr>
            <a:xfrm>
              <a:off x="12507480" y="4425120"/>
              <a:ext cx="10404360" cy="5923080"/>
              <a:chOff x="12507480" y="4425120"/>
              <a:chExt cx="10404360" cy="5923080"/>
            </a:xfrm>
          </p:grpSpPr>
          <p:grpSp>
            <p:nvGrpSpPr>
              <p:cNvPr id="114" name="Google Shape;114;p1"/>
              <p:cNvGrpSpPr/>
              <p:nvPr/>
            </p:nvGrpSpPr>
            <p:grpSpPr>
              <a:xfrm>
                <a:off x="12507480" y="4425120"/>
                <a:ext cx="10404360" cy="5923080"/>
                <a:chOff x="12507480" y="4425120"/>
                <a:chExt cx="10404360" cy="5923080"/>
              </a:xfrm>
            </p:grpSpPr>
            <p:pic>
              <p:nvPicPr>
                <p:cNvPr descr="Captura de ecrã 2021-03-21, às 20.51.58.png" id="115" name="Google Shape;115;p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2507480" y="4425120"/>
                  <a:ext cx="10404360" cy="506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6" name="Google Shape;116;p1"/>
                <p:cNvSpPr/>
                <p:nvPr/>
              </p:nvSpPr>
              <p:spPr>
                <a:xfrm>
                  <a:off x="12517560" y="8904600"/>
                  <a:ext cx="10389240" cy="1443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1"/>
                <p:cNvSpPr/>
                <p:nvPr/>
              </p:nvSpPr>
              <p:spPr>
                <a:xfrm>
                  <a:off x="13043160" y="7666560"/>
                  <a:ext cx="9587160" cy="1269360"/>
                </a:xfrm>
                <a:prstGeom prst="rect">
                  <a:avLst/>
                </a:prstGeom>
                <a:noFill/>
                <a:ln cap="flat" cmpd="sng" w="12600">
                  <a:solidFill>
                    <a:srgbClr val="929292"/>
                  </a:solidFill>
                  <a:prstDash val="solid"/>
                  <a:miter lim="8000"/>
                  <a:headEnd len="sm" w="sm" type="none"/>
                  <a:tailEnd len="sm" w="sm" type="none"/>
                </a:ln>
                <a:effectLst>
                  <a:outerShdw blurRad="152400" rotWithShape="0" dir="5400000" dist="177120">
                    <a:srgbClr val="000000">
                      <a:alpha val="49803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8" name="Google Shape;118;p1"/>
              <p:cNvSpPr/>
              <p:nvPr/>
            </p:nvSpPr>
            <p:spPr>
              <a:xfrm>
                <a:off x="16241041" y="6724080"/>
                <a:ext cx="2937240" cy="5587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50750" lIns="50750" spcFirstLastPara="1" rIns="50750" wrap="square" tIns="507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pt-BR" sz="3000" u="none" cap="none" strike="noStrike">
                    <a:solidFill>
                      <a:srgbClr val="5E5E5E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Pesquisar voos</a:t>
                </a:r>
                <a:endParaRPr b="0" i="0" sz="30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"/>
              <p:cNvSpPr/>
              <p:nvPr/>
            </p:nvSpPr>
            <p:spPr>
              <a:xfrm>
                <a:off x="17387641" y="9479160"/>
                <a:ext cx="643320" cy="330120"/>
              </a:xfrm>
              <a:prstGeom prst="rect">
                <a:avLst/>
              </a:prstGeom>
              <a:noFill/>
              <a:ln cap="flat" cmpd="sng" w="12600">
                <a:solidFill>
                  <a:srgbClr val="929292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355600" rotWithShape="0">
                  <a:srgbClr val="000000">
                    <a:alpha val="74901"/>
                  </a:srgbClr>
                </a:outerShdw>
              </a:effectLst>
            </p:spPr>
            <p:txBody>
              <a:bodyPr anchorCtr="0" anchor="ctr" bIns="50750" lIns="50750" spcFirstLastPara="1" rIns="50750" wrap="square" tIns="5075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pt-BR" sz="1500" u="none" cap="none" strike="noStrike">
                    <a:solidFill>
                      <a:srgbClr val="5E5E5E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Buscar</a:t>
                </a:r>
                <a:endParaRPr b="0" i="0" sz="15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" name="Google Shape;120;p1"/>
            <p:cNvSpPr/>
            <p:nvPr/>
          </p:nvSpPr>
          <p:spPr>
            <a:xfrm>
              <a:off x="13097880" y="8290440"/>
              <a:ext cx="1269360" cy="36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16000920" y="8290440"/>
              <a:ext cx="1269360" cy="36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8806041" y="8290440"/>
              <a:ext cx="1003680" cy="36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0435041" y="8290440"/>
              <a:ext cx="1003680" cy="3614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"/>
          <p:cNvSpPr/>
          <p:nvPr/>
        </p:nvSpPr>
        <p:spPr>
          <a:xfrm>
            <a:off x="-321400" y="2486050"/>
            <a:ext cx="12176100" cy="4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27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Predição de preços de passagens aéreas</a:t>
            </a:r>
            <a:endParaRPr b="0" i="0" sz="1027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743845" y="9578050"/>
            <a:ext cx="11354400" cy="3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Cristhiano Mello - JF/PR</a:t>
            </a:r>
            <a:endParaRPr b="0" i="0" sz="4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Edson D. S. França - DEPEN/MJSP</a:t>
            </a:r>
            <a:endParaRPr b="0" i="0" sz="4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Eluzaí Souza dos Santos - TRF 1ª Região</a:t>
            </a:r>
            <a:endParaRPr b="0" i="0" sz="4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Rafael Ventura da Silva - PRF/ SC</a:t>
            </a:r>
            <a:endParaRPr b="0" i="0" sz="4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gca12205714_0_10"/>
          <p:cNvGraphicFramePr/>
          <p:nvPr/>
        </p:nvGraphicFramePr>
        <p:xfrm>
          <a:off x="952500" y="284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{9ADA8E24-DBE2-4AD7-944D-5E90838A4D03}</a:tableStyleId>
              </a:tblPr>
              <a:tblGrid>
                <a:gridCol w="5619750"/>
                <a:gridCol w="5619750"/>
                <a:gridCol w="5619750"/>
                <a:gridCol w="5619750"/>
              </a:tblGrid>
              <a:tr h="242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450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LinearRegression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ElasticNet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StatsModel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R2 score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0,23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0,12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0,28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Erro quadrático médio</a:t>
                      </a:r>
                      <a:endParaRPr sz="450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15517,79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1757841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142301,19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Erro absoluto médio</a:t>
                      </a:r>
                      <a:endParaRPr sz="450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90,81</a:t>
                      </a:r>
                      <a:endParaRPr sz="450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90,81</a:t>
                      </a:r>
                      <a:endParaRPr sz="450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86,03</a:t>
                      </a:r>
                      <a:endParaRPr sz="4500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gca12205714_0_10"/>
          <p:cNvSpPr/>
          <p:nvPr/>
        </p:nvSpPr>
        <p:spPr>
          <a:xfrm>
            <a:off x="5572200" y="611925"/>
            <a:ext cx="132396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80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Avaliação</a:t>
            </a:r>
            <a:r>
              <a:rPr b="0" i="0" lang="pt-BR" sz="808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 dos modelos</a:t>
            </a:r>
            <a:endParaRPr b="0" i="0" sz="80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/>
          <p:nvPr/>
        </p:nvSpPr>
        <p:spPr>
          <a:xfrm>
            <a:off x="6635160" y="1077480"/>
            <a:ext cx="111128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8080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Considerações finais</a:t>
            </a:r>
            <a:endParaRPr b="0" sz="80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1466250" y="3694950"/>
            <a:ext cx="21451500" cy="895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90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✈"/>
            </a:pPr>
            <a:r>
              <a:rPr lang="pt-BR" sz="5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Reflexo do mundo real</a:t>
            </a:r>
            <a:endParaRPr sz="5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0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✈"/>
            </a:pPr>
            <a:r>
              <a:rPr lang="pt-BR" sz="5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Próximos passos:</a:t>
            </a:r>
            <a:endParaRPr sz="5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0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🛩"/>
            </a:pPr>
            <a:r>
              <a:rPr lang="pt-BR" sz="5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Transformação da variável dependente para categórica</a:t>
            </a:r>
            <a:endParaRPr sz="5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0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🛩"/>
            </a:pPr>
            <a:r>
              <a:rPr lang="pt-BR" sz="5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Feature engineering/mineração de dados</a:t>
            </a:r>
            <a:endParaRPr sz="5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0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🛩"/>
            </a:pPr>
            <a:r>
              <a:rPr lang="pt-BR" sz="5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Fusão de diferentes bancos de dados</a:t>
            </a:r>
            <a:endParaRPr sz="5700">
              <a:solidFill>
                <a:schemeClr val="dk1"/>
              </a:solidFill>
            </a:endParaRPr>
          </a:p>
          <a:p>
            <a:pPr indent="-590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✈"/>
            </a:pPr>
            <a:r>
              <a:rPr lang="pt-BR" sz="5700">
                <a:solidFill>
                  <a:schemeClr val="dk2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Github:</a:t>
            </a:r>
            <a:endParaRPr sz="5700">
              <a:solidFill>
                <a:schemeClr val="dk2"/>
              </a:solidFill>
              <a:highlight>
                <a:srgbClr val="FF000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xels-photo-861139.jpeg" id="130" name="Google Shape;130;p2"/>
          <p:cNvPicPr preferRelativeResize="0"/>
          <p:nvPr/>
        </p:nvPicPr>
        <p:blipFill rotWithShape="1">
          <a:blip r:embed="rId3">
            <a:alphaModFix/>
          </a:blip>
          <a:srcRect b="5140" l="17162" r="17162" t="0"/>
          <a:stretch/>
        </p:blipFill>
        <p:spPr>
          <a:xfrm>
            <a:off x="14694480" y="4438080"/>
            <a:ext cx="8373240" cy="7876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/>
          <p:nvPr/>
        </p:nvSpPr>
        <p:spPr>
          <a:xfrm>
            <a:off x="6635160" y="1077480"/>
            <a:ext cx="111128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8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Problema / hipótese</a:t>
            </a:r>
            <a:endParaRPr b="0" i="0" sz="80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 txBox="1"/>
          <p:nvPr/>
        </p:nvSpPr>
        <p:spPr>
          <a:xfrm>
            <a:off x="1386700" y="4901363"/>
            <a:ext cx="12560100" cy="694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15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100"/>
              <a:buFont typeface="Poppins"/>
              <a:buChar char="✈"/>
            </a:pPr>
            <a:r>
              <a:rPr lang="pt-BR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Viagens ⇒ pa$$agens aéreas</a:t>
            </a:r>
            <a:endParaRPr sz="4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52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100"/>
              <a:buChar char="✈"/>
            </a:pPr>
            <a:r>
              <a:rPr lang="pt-BR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Mercado bastante complexo e dinâmico</a:t>
            </a:r>
            <a:endParaRPr sz="4800">
              <a:solidFill>
                <a:schemeClr val="dk1"/>
              </a:solidFill>
            </a:endParaRPr>
          </a:p>
          <a:p>
            <a:pPr indent="-552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100"/>
              <a:buFont typeface="Poppins"/>
              <a:buChar char="✈"/>
            </a:pPr>
            <a:r>
              <a:rPr lang="pt-BR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Como prever o preço de uma passagem?</a:t>
            </a:r>
            <a:endParaRPr sz="4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52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100"/>
              <a:buFont typeface="Poppins"/>
              <a:buChar char="✈"/>
            </a:pPr>
            <a:r>
              <a:rPr lang="pt-BR" sz="4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Quais fatores (variáveis) influenciam?</a:t>
            </a:r>
            <a:endParaRPr sz="4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/>
          <p:nvPr/>
        </p:nvSpPr>
        <p:spPr>
          <a:xfrm>
            <a:off x="5049500" y="1642675"/>
            <a:ext cx="138951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8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Dados e suas limitações</a:t>
            </a:r>
            <a:endParaRPr b="0" i="0" sz="80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m" id="138" name="Google Shape;1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4500" y="5047450"/>
            <a:ext cx="9912699" cy="659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 txBox="1"/>
          <p:nvPr/>
        </p:nvSpPr>
        <p:spPr>
          <a:xfrm>
            <a:off x="1253450" y="5375350"/>
            <a:ext cx="12140400" cy="5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28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300"/>
              <a:buFont typeface="Poppins"/>
              <a:buChar char="✈"/>
            </a:pPr>
            <a:r>
              <a:rPr lang="pt-BR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2018 Airplane Flights (Kaggle)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65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Char char="✈"/>
            </a:pPr>
            <a:r>
              <a:rPr lang="pt-BR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Bancos de dados públicos muito fragmentados/incompletos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oppins"/>
              <a:buChar char="✈"/>
            </a:pPr>
            <a:r>
              <a:rPr lang="pt-BR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Ausência de parâmetros (features) cruciais para definição dos preços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6635585" y="719355"/>
            <a:ext cx="111129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8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Metodologia</a:t>
            </a:r>
            <a:endParaRPr b="0" i="0" sz="80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m" id="145" name="Google Shape;1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8920" y="3745080"/>
            <a:ext cx="7372440" cy="9261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/>
        </p:nvSpPr>
        <p:spPr>
          <a:xfrm>
            <a:off x="2972375" y="5159850"/>
            <a:ext cx="11853900" cy="5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60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800"/>
              <a:buFont typeface="Poppins"/>
              <a:buChar char="✈"/>
            </a:pPr>
            <a:r>
              <a:rPr lang="pt-BR" sz="5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Regressão linear</a:t>
            </a:r>
            <a:endParaRPr sz="5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800"/>
              <a:buChar char="✈"/>
            </a:pPr>
            <a:r>
              <a:rPr lang="pt-BR" sz="5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Avaliação por resíduos e métricas de performance</a:t>
            </a:r>
            <a:endParaRPr sz="55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ecrã 2021-03-19, às 16.42.14.png"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5680" y="3706920"/>
            <a:ext cx="7477920" cy="93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/>
          <p:nvPr/>
        </p:nvSpPr>
        <p:spPr>
          <a:xfrm>
            <a:off x="4353601" y="1041675"/>
            <a:ext cx="156768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8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Abordagem para a solução</a:t>
            </a:r>
            <a:endParaRPr b="0" i="0" sz="80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2361525" y="5009075"/>
            <a:ext cx="11853900" cy="6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79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100"/>
              <a:buFont typeface="Poppins"/>
              <a:buChar char="✈"/>
            </a:pPr>
            <a:r>
              <a:rPr lang="pt-BR" sz="5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Preparação do dataset</a:t>
            </a:r>
            <a:endParaRPr sz="5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Poppins"/>
              <a:buChar char="✈"/>
            </a:pPr>
            <a:r>
              <a:rPr lang="pt-BR" sz="5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Target: preço das passagens</a:t>
            </a:r>
            <a:endParaRPr sz="5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800"/>
              <a:buFont typeface="Poppins"/>
              <a:buChar char="✈"/>
            </a:pPr>
            <a:r>
              <a:rPr lang="pt-BR" sz="5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Aprendizado supervisionado</a:t>
            </a:r>
            <a:endParaRPr sz="5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>
            <a:off x="588900" y="1149100"/>
            <a:ext cx="232062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8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Análise exploratória e tratamento dos dado</a:t>
            </a:r>
            <a:r>
              <a:rPr lang="pt-BR" sz="8080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endParaRPr b="0" i="0" sz="80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3550400" y="5331960"/>
            <a:ext cx="894996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3658041" y="7488000"/>
            <a:ext cx="8949960" cy="147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13514041" y="9216000"/>
            <a:ext cx="8949960" cy="147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m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575" y="4922619"/>
            <a:ext cx="9331025" cy="660421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11521500" y="4630575"/>
            <a:ext cx="12560100" cy="718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6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✈"/>
            </a:pPr>
            <a:r>
              <a:rPr lang="pt-BR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Conhecimento da realidade de mercado</a:t>
            </a:r>
            <a:endParaRPr sz="6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✈"/>
            </a:pPr>
            <a:r>
              <a:rPr lang="pt-BR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Separação de dados de treino e teste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46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oppins"/>
              <a:buChar char="✈"/>
            </a:pPr>
            <a:r>
              <a:rPr lang="pt-BR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Transformação e padronização das colunas</a:t>
            </a:r>
            <a:endParaRPr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/>
          <p:nvPr/>
        </p:nvSpPr>
        <p:spPr>
          <a:xfrm>
            <a:off x="1037925" y="533025"/>
            <a:ext cx="219705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7595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Relação entre as variáveis numéricas</a:t>
            </a:r>
            <a:endParaRPr b="0" i="0" sz="7595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188" y="2014200"/>
            <a:ext cx="11291624" cy="1129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6635160" y="1077480"/>
            <a:ext cx="111128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8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Miles / </a:t>
            </a:r>
            <a:r>
              <a:rPr b="0" i="1" lang="pt-BR" sz="808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target</a:t>
            </a:r>
            <a:endParaRPr b="0" i="1" sz="80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m" id="175" name="Google Shape;17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600" y="3499210"/>
            <a:ext cx="10776600" cy="885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176" name="Google Shape;17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96440" y="3499200"/>
            <a:ext cx="9754560" cy="975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/>
          <p:nvPr/>
        </p:nvSpPr>
        <p:spPr>
          <a:xfrm>
            <a:off x="5421300" y="1077475"/>
            <a:ext cx="135414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80" u="none" cap="none" strike="noStrike">
                <a:solidFill>
                  <a:srgbClr val="262C3D"/>
                </a:solidFill>
                <a:latin typeface="Poppins"/>
                <a:ea typeface="Poppins"/>
                <a:cs typeface="Poppins"/>
                <a:sym typeface="Poppins"/>
              </a:rPr>
              <a:t>Interpretação do modelo</a:t>
            </a:r>
            <a:endParaRPr b="0" i="0" sz="80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300480" y="3780000"/>
            <a:ext cx="89499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9920" y="5467038"/>
            <a:ext cx="9145080" cy="77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/>
        </p:nvSpPr>
        <p:spPr>
          <a:xfrm>
            <a:off x="3527413" y="3739838"/>
            <a:ext cx="8496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Histograma de resíduos</a:t>
            </a:r>
            <a:endParaRPr b="0" sz="4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15845900" y="3739838"/>
            <a:ext cx="6233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500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Matriz de correlação</a:t>
            </a:r>
            <a:endParaRPr b="0" sz="4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00" y="5724527"/>
            <a:ext cx="12917075" cy="66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